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281" r:id="rId2"/>
    <p:sldId id="322" r:id="rId3"/>
    <p:sldId id="305" r:id="rId4"/>
    <p:sldId id="316" r:id="rId5"/>
    <p:sldId id="318" r:id="rId6"/>
    <p:sldId id="321" r:id="rId7"/>
    <p:sldId id="317" r:id="rId8"/>
    <p:sldId id="308" r:id="rId9"/>
    <p:sldId id="307" r:id="rId10"/>
    <p:sldId id="310" r:id="rId11"/>
    <p:sldId id="311" r:id="rId12"/>
    <p:sldId id="312" r:id="rId13"/>
    <p:sldId id="313" r:id="rId14"/>
    <p:sldId id="323" r:id="rId15"/>
    <p:sldId id="325" r:id="rId16"/>
    <p:sldId id="324" r:id="rId17"/>
  </p:sldIdLst>
  <p:sldSz cx="9906000" cy="6858000" type="A4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00"/>
    <a:srgbClr val="FFFFE6"/>
    <a:srgbClr val="FF0000"/>
    <a:srgbClr val="CC3300"/>
    <a:srgbClr val="C5E2FF"/>
    <a:srgbClr val="763B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0960" autoAdjust="0"/>
  </p:normalViewPr>
  <p:slideViewPr>
    <p:cSldViewPr>
      <p:cViewPr varScale="1">
        <p:scale>
          <a:sx n="110" d="100"/>
          <a:sy n="110" d="100"/>
        </p:scale>
        <p:origin x="2082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602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26.wmf"/><Relationship Id="rId4" Type="http://schemas.openxmlformats.org/officeDocument/2006/relationships/image" Target="../media/image42.wmf"/><Relationship Id="rId9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48000" y="0"/>
            <a:ext cx="381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Преобразование Фурье               </a:t>
            </a:r>
            <a:fld id="{5EB26B77-56D1-451F-864C-9CAAFFD2D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4800600" y="9601200"/>
            <a:ext cx="18288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ru-RU" sz="1100" b="0">
                <a:latin typeface="Times New Roman" pitchFamily="18" charset="0"/>
              </a:rPr>
              <a:t>Численные методы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19050" y="9601200"/>
            <a:ext cx="20574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ru-RU" sz="1100" b="0">
                <a:latin typeface="Times New Roman" pitchFamily="18" charset="0"/>
              </a:rPr>
              <a:t>Кафедра ПиКО</a:t>
            </a:r>
          </a:p>
        </p:txBody>
      </p:sp>
    </p:spTree>
    <p:extLst>
      <p:ext uri="{BB962C8B-B14F-4D97-AF65-F5344CB8AC3E}">
        <p14:creationId xmlns:p14="http://schemas.microsoft.com/office/powerpoint/2010/main" val="539092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6600" y="746125"/>
            <a:ext cx="538638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fld id="{256AAC24-E914-418E-A993-61E974203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667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5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8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8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1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4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6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6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0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62"/>
              <p:cNvSpPr>
                <a:spLocks/>
              </p:cNvSpPr>
              <p:nvPr/>
            </p:nvSpPr>
            <p:spPr bwMode="ltGray">
              <a:xfrm rot="16200000" flipH="1">
                <a:off x="425" y="861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7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9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8" name="Text Box 68"/>
          <p:cNvSpPr txBox="1">
            <a:spLocks noChangeArrowheads="1"/>
          </p:cNvSpPr>
          <p:nvPr/>
        </p:nvSpPr>
        <p:spPr bwMode="auto">
          <a:xfrm>
            <a:off x="908050" y="3597275"/>
            <a:ext cx="79248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3600" b="0">
                <a:latin typeface="Tahoma" pitchFamily="34" charset="0"/>
              </a:rPr>
              <a:t>Численные методы в оптике</a:t>
            </a:r>
            <a:r>
              <a:rPr lang="ru-RU" sz="2800" b="0">
                <a:latin typeface="Tahoma" pitchFamily="34" charset="0"/>
              </a:rPr>
              <a:t> </a:t>
            </a:r>
          </a:p>
          <a:p>
            <a:pPr algn="r">
              <a:spcBef>
                <a:spcPct val="100000"/>
              </a:spcBef>
              <a:defRPr/>
            </a:pPr>
            <a:r>
              <a:rPr lang="ru-RU" sz="2800" b="0">
                <a:latin typeface="Tahoma" pitchFamily="34" charset="0"/>
              </a:rPr>
              <a:t>кафедра </a:t>
            </a:r>
            <a:br>
              <a:rPr lang="ru-RU" sz="2800" b="0">
                <a:latin typeface="Tahoma" pitchFamily="34" charset="0"/>
              </a:rPr>
            </a:br>
            <a:r>
              <a:rPr lang="ru-RU" sz="2800" b="0">
                <a:latin typeface="Tahoma" pitchFamily="34" charset="0"/>
              </a:rPr>
              <a:t>прикладной и компьютерной оптики</a:t>
            </a:r>
          </a:p>
        </p:txBody>
      </p:sp>
      <p:sp>
        <p:nvSpPr>
          <p:cNvPr id="10349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08050" y="1524000"/>
            <a:ext cx="8585200" cy="15240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374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02D7-6754-4405-9712-8FA4C38DE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64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4400" y="152400"/>
            <a:ext cx="23114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52400"/>
            <a:ext cx="67818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A3D8E-4723-4FCE-BA19-CBACE4D28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6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8774-C71C-4834-A99E-0D3A6F437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9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33329-BDC5-4AD9-BCC5-710F79C7B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2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3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ED9F2-6412-4892-8B3C-4AEBF8BD5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9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D755-241C-4FE1-9FBA-3D37CABDA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7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C914-C1CC-4590-84D2-2DA707C6D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90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AB63-C0B0-44EC-AC40-C2D2DF646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0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44E23-2DC2-4B79-980E-955B94136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4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C4C10-A7A7-4888-BF3D-67C071FB9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9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1030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0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42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0245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45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246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7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6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6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152400"/>
            <a:ext cx="9245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152400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02465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01200" y="0"/>
            <a:ext cx="304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>
            <a:lvl1pPr algn="ctr">
              <a:defRPr sz="1600" smtClean="0"/>
            </a:lvl1pPr>
          </a:lstStyle>
          <a:p>
            <a:pPr>
              <a:defRPr/>
            </a:pPr>
            <a:fld id="{8CD5CD50-1F34-4122-B193-B818199C0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4.wmf"/><Relationship Id="rId22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glassbank.ifmo.ru/ru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hyperlink" Target="http://commons.wikimedia.org/wiki/File:Linear_least_squares(2).svg?uselang=ru" TargetMode="Externa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29" Type="http://schemas.openxmlformats.org/officeDocument/2006/relationships/oleObject" Target="../embeddings/oleObject34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34.wmf"/><Relationship Id="rId32" Type="http://schemas.openxmlformats.org/officeDocument/2006/relationships/image" Target="../media/image38.wmf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28" Type="http://schemas.openxmlformats.org/officeDocument/2006/relationships/image" Target="../media/image36.wmf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9.bin"/><Relationship Id="rId31" Type="http://schemas.openxmlformats.org/officeDocument/2006/relationships/oleObject" Target="../embeddings/oleObject35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Relationship Id="rId27" Type="http://schemas.openxmlformats.org/officeDocument/2006/relationships/oleObject" Target="../embeddings/oleObject33.bin"/><Relationship Id="rId30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Аппроксимация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Аппроксимация по формуле </a:t>
            </a:r>
            <a:r>
              <a:rPr lang="ru-RU" dirty="0" err="1"/>
              <a:t>Герцбергера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Система уравнений в матричном виде </a:t>
            </a:r>
          </a:p>
          <a:p>
            <a:pPr lvl="2"/>
            <a:endParaRPr lang="ru-RU" dirty="0"/>
          </a:p>
          <a:p>
            <a:pPr lvl="2"/>
            <a:endParaRPr lang="ru-RU" dirty="0"/>
          </a:p>
          <a:p>
            <a:pPr lvl="2"/>
            <a:endParaRPr lang="ru-RU" dirty="0"/>
          </a:p>
          <a:p>
            <a:pPr lvl="2"/>
            <a:endParaRPr lang="ru-RU" dirty="0"/>
          </a:p>
          <a:p>
            <a:pPr lvl="2"/>
            <a:endParaRPr lang="ru-RU" dirty="0"/>
          </a:p>
          <a:p>
            <a:pPr lvl="2"/>
            <a:endParaRPr lang="ru-RU" dirty="0"/>
          </a:p>
          <a:p>
            <a:pPr lvl="2"/>
            <a:endParaRPr lang="ru-RU" dirty="0"/>
          </a:p>
          <a:p>
            <a:pPr lvl="1"/>
            <a:endParaRPr lang="ru-RU" dirty="0"/>
          </a:p>
          <a:p>
            <a:pPr lvl="1"/>
            <a:r>
              <a:rPr lang="ru-RU" dirty="0"/>
              <a:t>     – известные показатели преломления для длин волн  </a:t>
            </a:r>
            <a:endParaRPr lang="en-US" dirty="0"/>
          </a:p>
          <a:p>
            <a:pPr lvl="2"/>
            <a:r>
              <a:rPr lang="ru-RU" dirty="0"/>
              <a:t>для вычислений достаточно шести известных значений </a:t>
            </a:r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/>
              <a:t>, но для повышения точности вычисления можно взять больше</a:t>
            </a:r>
            <a:endParaRPr lang="ru-RU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/>
              <a:t> – количество известных показателей преломления (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≥ 6</a:t>
            </a:r>
            <a:r>
              <a:rPr lang="en-US" dirty="0"/>
              <a:t>)</a:t>
            </a:r>
          </a:p>
          <a:p>
            <a:pPr lvl="1"/>
            <a:r>
              <a:rPr lang="ru-RU" dirty="0"/>
              <a:t>            – параметры уравнения </a:t>
            </a:r>
            <a:r>
              <a:rPr lang="ru-RU" dirty="0" err="1"/>
              <a:t>Герцбергера</a:t>
            </a:r>
            <a:endParaRPr lang="ru-RU" dirty="0"/>
          </a:p>
          <a:p>
            <a:pPr lvl="1"/>
            <a:endParaRPr lang="ru-RU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993923"/>
              </p:ext>
            </p:extLst>
          </p:nvPr>
        </p:nvGraphicFramePr>
        <p:xfrm>
          <a:off x="1352600" y="2060848"/>
          <a:ext cx="1440000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4" name="Формула" r:id="rId3" imgW="761669" imgH="190417" progId="Equation.3">
                  <p:embed/>
                </p:oleObj>
              </mc:Choice>
              <mc:Fallback>
                <p:oleObj name="Формула" r:id="rId3" imgW="761669" imgH="19041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600" y="2060848"/>
                        <a:ext cx="1440000" cy="360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033616"/>
              </p:ext>
            </p:extLst>
          </p:nvPr>
        </p:nvGraphicFramePr>
        <p:xfrm>
          <a:off x="1128713" y="2636838"/>
          <a:ext cx="312578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5" name="Формула" r:id="rId5" imgW="2743200" imgH="1104840" progId="Equation.3">
                  <p:embed/>
                </p:oleObj>
              </mc:Choice>
              <mc:Fallback>
                <p:oleObj name="Формула" r:id="rId5" imgW="2743200" imgH="1104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2636838"/>
                        <a:ext cx="3125787" cy="126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130897"/>
              </p:ext>
            </p:extLst>
          </p:nvPr>
        </p:nvGraphicFramePr>
        <p:xfrm>
          <a:off x="5026025" y="2636838"/>
          <a:ext cx="966788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6" name="Формула" r:id="rId7" imgW="825480" imgH="1079280" progId="Equation.3">
                  <p:embed/>
                </p:oleObj>
              </mc:Choice>
              <mc:Fallback>
                <p:oleObj name="Формула" r:id="rId7" imgW="825480" imgH="10792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2636838"/>
                        <a:ext cx="966788" cy="126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850234"/>
              </p:ext>
            </p:extLst>
          </p:nvPr>
        </p:nvGraphicFramePr>
        <p:xfrm>
          <a:off x="6829425" y="2636838"/>
          <a:ext cx="1011238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7" name="Формула" r:id="rId9" imgW="888840" imgH="1104840" progId="Equation.3">
                  <p:embed/>
                </p:oleObj>
              </mc:Choice>
              <mc:Fallback>
                <p:oleObj name="Формула" r:id="rId9" imgW="888840" imgH="11048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2636838"/>
                        <a:ext cx="1011238" cy="126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216626"/>
              </p:ext>
            </p:extLst>
          </p:nvPr>
        </p:nvGraphicFramePr>
        <p:xfrm>
          <a:off x="1496615" y="4401144"/>
          <a:ext cx="301655" cy="3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8" name="Формула" r:id="rId11" imgW="253890" imgH="279279" progId="Equation.3">
                  <p:embed/>
                </p:oleObj>
              </mc:Choice>
              <mc:Fallback>
                <p:oleObj name="Формула" r:id="rId11" imgW="253890" imgH="27927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615" y="4401144"/>
                        <a:ext cx="301655" cy="3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301209"/>
              </p:ext>
            </p:extLst>
          </p:nvPr>
        </p:nvGraphicFramePr>
        <p:xfrm>
          <a:off x="7545288" y="4365104"/>
          <a:ext cx="21890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9" name="Формула" r:id="rId13" imgW="177646" imgH="241091" progId="Equation.3">
                  <p:embed/>
                </p:oleObj>
              </mc:Choice>
              <mc:Fallback>
                <p:oleObj name="Формула" r:id="rId13" imgW="177646" imgH="24109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5288" y="4365104"/>
                        <a:ext cx="218904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312966"/>
              </p:ext>
            </p:extLst>
          </p:nvPr>
        </p:nvGraphicFramePr>
        <p:xfrm>
          <a:off x="1496615" y="5589239"/>
          <a:ext cx="675360" cy="25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0" name="Формула" r:id="rId15" imgW="634725" imgH="241195" progId="Equation.3">
                  <p:embed/>
                </p:oleObj>
              </mc:Choice>
              <mc:Fallback>
                <p:oleObj name="Формула" r:id="rId15" imgW="63472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615" y="5589239"/>
                        <a:ext cx="675360" cy="25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11091BE2-EFE5-41CB-8EB0-1B851D3458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207442"/>
              </p:ext>
            </p:extLst>
          </p:nvPr>
        </p:nvGraphicFramePr>
        <p:xfrm>
          <a:off x="2171975" y="6447414"/>
          <a:ext cx="4208756" cy="36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1" name="Формула" r:id="rId17" imgW="3225800" imgH="279400" progId="Equation.3">
                  <p:embed/>
                </p:oleObj>
              </mc:Choice>
              <mc:Fallback>
                <p:oleObj name="Формула" r:id="rId17" imgW="3225800" imgH="2794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975" y="6447414"/>
                        <a:ext cx="4208756" cy="360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AE2FC45C-A716-4155-BD3E-EB4B8AC411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755927"/>
              </p:ext>
            </p:extLst>
          </p:nvPr>
        </p:nvGraphicFramePr>
        <p:xfrm>
          <a:off x="8158372" y="6453336"/>
          <a:ext cx="1551900" cy="36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2" name="Формула" r:id="rId19" imgW="1193800" imgH="279400" progId="Equation.3">
                  <p:embed/>
                </p:oleObj>
              </mc:Choice>
              <mc:Fallback>
                <p:oleObj name="Формула" r:id="rId19" imgW="1193800" imgH="2794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8372" y="6453336"/>
                        <a:ext cx="1551900" cy="360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4CB2134-EC9E-4DB7-A832-B091CD1A7B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027793"/>
              </p:ext>
            </p:extLst>
          </p:nvPr>
        </p:nvGraphicFramePr>
        <p:xfrm>
          <a:off x="6611931" y="6447416"/>
          <a:ext cx="1224137" cy="385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3" name="Формула" r:id="rId21" imgW="1054100" imgH="330200" progId="Equation.3">
                  <p:embed/>
                </p:oleObj>
              </mc:Choice>
              <mc:Fallback>
                <p:oleObj name="Формула" r:id="rId21" imgW="1054100" imgH="330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1931" y="6447416"/>
                        <a:ext cx="1224137" cy="3859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5034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Матрица весов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учета погрешности умножаем обе части уравнения на диагональную матрицу весов:</a:t>
            </a:r>
          </a:p>
          <a:p>
            <a:pPr lvl="3"/>
            <a:endParaRPr lang="ru-RU" dirty="0"/>
          </a:p>
          <a:p>
            <a:pPr lvl="3"/>
            <a:endParaRPr lang="ru-RU" dirty="0"/>
          </a:p>
          <a:p>
            <a:pPr lvl="2"/>
            <a:r>
              <a:rPr lang="ru-RU" dirty="0"/>
              <a:t>элементы матрицы пропорциональны корню квадратному из погрешностей соответствующих показателей</a:t>
            </a:r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96193"/>
              </p:ext>
            </p:extLst>
          </p:nvPr>
        </p:nvGraphicFramePr>
        <p:xfrm>
          <a:off x="1280592" y="2420888"/>
          <a:ext cx="1620000" cy="289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5" name="Формула" r:id="rId3" imgW="1205977" imgH="215806" progId="Equation.3">
                  <p:embed/>
                </p:oleObj>
              </mc:Choice>
              <mc:Fallback>
                <p:oleObj name="Формула" r:id="rId3" imgW="1205977" imgH="21580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592" y="2420888"/>
                        <a:ext cx="1620000" cy="289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361362"/>
              </p:ext>
            </p:extLst>
          </p:nvPr>
        </p:nvGraphicFramePr>
        <p:xfrm>
          <a:off x="1792288" y="3429000"/>
          <a:ext cx="22415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6" name="Формула" r:id="rId5" imgW="1866600" imgH="1079280" progId="Equation.3">
                  <p:embed/>
                </p:oleObj>
              </mc:Choice>
              <mc:Fallback>
                <p:oleObj name="Формула" r:id="rId5" imgW="1866600" imgH="10792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3429000"/>
                        <a:ext cx="224155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924151"/>
              </p:ext>
            </p:extLst>
          </p:nvPr>
        </p:nvGraphicFramePr>
        <p:xfrm>
          <a:off x="5313040" y="3717032"/>
          <a:ext cx="990170" cy="655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7" name="Формула" r:id="rId7" imgW="825142" imgH="545863" progId="Equation.3">
                  <p:embed/>
                </p:oleObj>
              </mc:Choice>
              <mc:Fallback>
                <p:oleObj name="Формула" r:id="rId7" imgW="825142" imgH="54586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3040" y="3717032"/>
                        <a:ext cx="990170" cy="6550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600316"/>
              </p:ext>
            </p:extLst>
          </p:nvPr>
        </p:nvGraphicFramePr>
        <p:xfrm>
          <a:off x="704528" y="4797152"/>
          <a:ext cx="8856984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13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Длины волн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Спектральные</a:t>
                      </a:r>
                      <a:r>
                        <a:rPr lang="ru-RU" sz="1800" baseline="0" dirty="0"/>
                        <a:t> линии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Весовой коэффициент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365,01</a:t>
                      </a:r>
                      <a:r>
                        <a:rPr lang="en-US" sz="1800" dirty="0"/>
                        <a:t> </a:t>
                      </a:r>
                      <a:r>
                        <a:rPr lang="ru-RU" sz="1800" dirty="0" err="1"/>
                        <a:t>нм</a:t>
                      </a:r>
                      <a:r>
                        <a:rPr lang="en-US" sz="1800" dirty="0"/>
                        <a:t>,  </a:t>
                      </a:r>
                      <a:r>
                        <a:rPr lang="ru-RU" sz="1800" dirty="0"/>
                        <a:t>404,66</a:t>
                      </a:r>
                      <a:r>
                        <a:rPr lang="en-US" sz="1800" dirty="0"/>
                        <a:t> </a:t>
                      </a:r>
                      <a:r>
                        <a:rPr lang="ru-RU" sz="1800" dirty="0" err="1"/>
                        <a:t>нм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sz="1800" i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434,05 - </a:t>
                      </a:r>
                      <a:r>
                        <a:rPr lang="en-US" sz="1800" baseline="0" dirty="0"/>
                        <a:t>656,28 </a:t>
                      </a:r>
                      <a:r>
                        <a:rPr lang="ru-RU" sz="1800" baseline="0" dirty="0" err="1"/>
                        <a:t>нм</a:t>
                      </a:r>
                      <a:endParaRPr lang="ru-RU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1800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  F</a:t>
                      </a:r>
                      <a:r>
                        <a:rPr lang="ru-RU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e</a:t>
                      </a:r>
                      <a:r>
                        <a:rPr lang="ru-RU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d    </a:t>
                      </a:r>
                      <a:r>
                        <a:rPr lang="en-US" sz="1800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18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   C</a:t>
                      </a:r>
                      <a:endParaRPr lang="en-US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0.7 - 1,4</a:t>
                      </a:r>
                      <a:r>
                        <a:rPr lang="ru-RU" sz="1800" dirty="0"/>
                        <a:t> мкм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1,5</a:t>
                      </a:r>
                      <a:r>
                        <a:rPr lang="en-US" sz="1800" dirty="0"/>
                        <a:t> - </a:t>
                      </a:r>
                      <a:r>
                        <a:rPr lang="ru-RU" sz="1800" baseline="0" dirty="0"/>
                        <a:t>2,6 мкм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0,1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704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наименьших квадратов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Решение системы уравнений при помощи метода наименьших квадратов: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724502"/>
              </p:ext>
            </p:extLst>
          </p:nvPr>
        </p:nvGraphicFramePr>
        <p:xfrm>
          <a:off x="1352600" y="2420888"/>
          <a:ext cx="3373021" cy="43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8" name="Формула" r:id="rId3" imgW="2349500" imgH="304800" progId="Equation.3">
                  <p:embed/>
                </p:oleObj>
              </mc:Choice>
              <mc:Fallback>
                <p:oleObj name="Формула" r:id="rId3" imgW="2349500" imgH="304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600" y="2420888"/>
                        <a:ext cx="3373021" cy="438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3460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Лабораторная работа №</a:t>
            </a:r>
            <a:r>
              <a:rPr lang="en-US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 формуле </a:t>
            </a:r>
            <a:r>
              <a:rPr lang="ru-RU" dirty="0" err="1"/>
              <a:t>Герцбергера</a:t>
            </a:r>
            <a:r>
              <a:rPr lang="ru-RU" dirty="0"/>
              <a:t> рассчитать показатель преломления стекла </a:t>
            </a:r>
            <a:r>
              <a:rPr lang="ru-RU" dirty="0" err="1"/>
              <a:t>n</a:t>
            </a:r>
            <a:r>
              <a:rPr lang="ru-RU" baseline="-25000" dirty="0" err="1"/>
              <a:t>λ</a:t>
            </a:r>
            <a:r>
              <a:rPr lang="ru-RU" dirty="0"/>
              <a:t> для трех длин волн</a:t>
            </a:r>
            <a:endParaRPr lang="en-US" dirty="0"/>
          </a:p>
          <a:p>
            <a:pPr lvl="1"/>
            <a:r>
              <a:rPr lang="ru-RU" dirty="0"/>
              <a:t>результат расчета проверить в каталоге стекла </a:t>
            </a:r>
            <a:r>
              <a:rPr lang="ru-RU" dirty="0" err="1"/>
              <a:t>GlassBank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http://glassbank.ifmo.ru/rus/</a:t>
            </a:r>
            <a:r>
              <a:rPr lang="en-US" dirty="0"/>
              <a:t>)</a:t>
            </a:r>
            <a:endParaRPr lang="ru-RU" dirty="0"/>
          </a:p>
          <a:p>
            <a:pPr lvl="1"/>
            <a:r>
              <a:rPr lang="ru-RU" dirty="0"/>
              <a:t>вследствие округления точные значения рассчитанных показателей преломления могут варьироваться в пределах 4-5 знака после запятой</a:t>
            </a:r>
            <a:endParaRPr lang="en-US" dirty="0"/>
          </a:p>
          <a:p>
            <a:r>
              <a:rPr lang="ru-RU" dirty="0"/>
              <a:t>Построить график дисперсии n(λ) и сравнить его с графиком в каталоге стекла </a:t>
            </a:r>
            <a:r>
              <a:rPr lang="ru-RU" dirty="0" err="1"/>
              <a:t>GlassBank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/>
              <a:t>Задание оценивается в баллах:</a:t>
            </a:r>
          </a:p>
          <a:p>
            <a:pPr lvl="1"/>
            <a:r>
              <a:rPr lang="ru-RU" dirty="0"/>
              <a:t>7 баллов - выполнение работы</a:t>
            </a:r>
          </a:p>
          <a:p>
            <a:pPr lvl="1"/>
            <a:r>
              <a:rPr lang="ru-RU" dirty="0"/>
              <a:t>+ 2 балла - выполнение работы в срок</a:t>
            </a:r>
          </a:p>
          <a:p>
            <a:pPr lvl="1"/>
            <a:r>
              <a:rPr lang="ru-RU" dirty="0"/>
              <a:t>+ 1 балл - первому кто сдаст отчет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409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D6D8-D8FF-4D90-A759-1F2680D59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BF0D614-C4B5-45AA-A732-11E1FE48C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312684"/>
              </p:ext>
            </p:extLst>
          </p:nvPr>
        </p:nvGraphicFramePr>
        <p:xfrm>
          <a:off x="632520" y="5522168"/>
          <a:ext cx="5040559" cy="121920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901378">
                  <a:extLst>
                    <a:ext uri="{9D8B030D-6E8A-4147-A177-3AD203B41FA5}">
                      <a16:colId xmlns:a16="http://schemas.microsoft.com/office/drawing/2014/main" val="3501126468"/>
                    </a:ext>
                  </a:extLst>
                </a:gridCol>
                <a:gridCol w="1427184">
                  <a:extLst>
                    <a:ext uri="{9D8B030D-6E8A-4147-A177-3AD203B41FA5}">
                      <a16:colId xmlns:a16="http://schemas.microsoft.com/office/drawing/2014/main" val="109204295"/>
                    </a:ext>
                  </a:extLst>
                </a:gridCol>
                <a:gridCol w="1201839">
                  <a:extLst>
                    <a:ext uri="{9D8B030D-6E8A-4147-A177-3AD203B41FA5}">
                      <a16:colId xmlns:a16="http://schemas.microsoft.com/office/drawing/2014/main" val="3410431193"/>
                    </a:ext>
                  </a:extLst>
                </a:gridCol>
                <a:gridCol w="1510158">
                  <a:extLst>
                    <a:ext uri="{9D8B030D-6E8A-4147-A177-3AD203B41FA5}">
                      <a16:colId xmlns:a16="http://schemas.microsoft.com/office/drawing/2014/main" val="33560462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Длины волн</a:t>
                      </a:r>
                      <a:endParaRPr lang="en-US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n, </a:t>
                      </a:r>
                      <a:r>
                        <a:rPr lang="ru-RU" sz="1400" dirty="0">
                          <a:effectLst/>
                        </a:rPr>
                        <a:t>вычисления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n,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glassBank</a:t>
                      </a:r>
                      <a:endParaRPr lang="ru-RU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погрешность</a:t>
                      </a:r>
                      <a:endParaRPr lang="ru-RU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139158821"/>
                  </a:ext>
                </a:extLst>
              </a:tr>
              <a:tr h="14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n </a:t>
                      </a:r>
                      <a:r>
                        <a:rPr lang="en-US" sz="1400" baseline="-25000" dirty="0">
                          <a:effectLst/>
                        </a:rPr>
                        <a:t>g</a:t>
                      </a:r>
                      <a:endParaRPr lang="en-US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</a:rPr>
                        <a:t>1.4959640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1.4959630</a:t>
                      </a:r>
                      <a:endParaRPr lang="ru-RU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</a:rPr>
                        <a:t>10е-6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563399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n </a:t>
                      </a:r>
                      <a:r>
                        <a:rPr lang="en-US" sz="1400" baseline="-25000" dirty="0">
                          <a:effectLst/>
                        </a:rPr>
                        <a:t>D</a:t>
                      </a:r>
                      <a:endParaRPr lang="en-US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</a:rPr>
                        <a:t>1.4873977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1.4873984</a:t>
                      </a:r>
                      <a:endParaRPr lang="ru-RU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</a:rPr>
                        <a:t>10е-6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422479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n </a:t>
                      </a:r>
                      <a:r>
                        <a:rPr lang="en-US" sz="1400" baseline="-25000" dirty="0">
                          <a:effectLst/>
                        </a:rPr>
                        <a:t>0.83020</a:t>
                      </a:r>
                      <a:endParaRPr lang="en-US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</a:rPr>
                        <a:t>1.4816897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1.4816912</a:t>
                      </a:r>
                      <a:endParaRPr lang="ru-RU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</a:rPr>
                        <a:t>10е-5</a:t>
                      </a: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03661613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277C6-7DD9-4E6A-B782-6735D3B258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99D89C-6C84-4F0C-A7BC-30551C13F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063" y="1344450"/>
            <a:ext cx="4776874" cy="417771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524E5A4-A533-4873-A8B6-8E82A53C9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03" y="1524000"/>
            <a:ext cx="4873937" cy="348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81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91F4-88DC-46B3-8297-2374E6EC0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679CD-1899-4C92-8835-3C6385671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Настройки точности вывода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Матрицы:</a:t>
            </a:r>
          </a:p>
          <a:p>
            <a:pPr lvl="1"/>
            <a:r>
              <a:rPr lang="ru-RU" dirty="0"/>
              <a:t>транспонирование </a:t>
            </a:r>
            <a:r>
              <a:rPr lang="en-US" dirty="0"/>
              <a:t>M</a:t>
            </a:r>
            <a:r>
              <a:rPr lang="en-US" baseline="30000" dirty="0"/>
              <a:t>T </a:t>
            </a:r>
            <a:r>
              <a:rPr lang="ru-RU" dirty="0"/>
              <a:t>-</a:t>
            </a:r>
            <a:r>
              <a:rPr lang="en-US" dirty="0"/>
              <a:t>&gt;</a:t>
            </a:r>
            <a:r>
              <a:rPr lang="ru-RU" dirty="0"/>
              <a:t> </a:t>
            </a:r>
            <a:r>
              <a:rPr lang="en-US" dirty="0">
                <a:highlight>
                  <a:srgbClr val="FFFF00"/>
                </a:highlight>
              </a:rPr>
              <a:t>M’</a:t>
            </a:r>
          </a:p>
          <a:p>
            <a:pPr lvl="1"/>
            <a:r>
              <a:rPr lang="ru-RU" dirty="0"/>
              <a:t>обратная матрица </a:t>
            </a:r>
            <a:r>
              <a:rPr lang="en-US" dirty="0"/>
              <a:t>M</a:t>
            </a:r>
            <a:r>
              <a:rPr lang="ru-RU" baseline="30000" dirty="0"/>
              <a:t>-1</a:t>
            </a:r>
            <a:r>
              <a:rPr lang="en-US" baseline="30000" dirty="0"/>
              <a:t> </a:t>
            </a:r>
            <a:r>
              <a:rPr lang="ru-RU" dirty="0"/>
              <a:t>-</a:t>
            </a:r>
            <a:r>
              <a:rPr lang="en-US" dirty="0"/>
              <a:t>&gt;</a:t>
            </a:r>
            <a:r>
              <a:rPr lang="ru-RU" dirty="0"/>
              <a:t> </a:t>
            </a:r>
            <a:r>
              <a:rPr lang="en-US" dirty="0">
                <a:highlight>
                  <a:srgbClr val="FFFF00"/>
                </a:highlight>
              </a:rPr>
              <a:t>inv(M)</a:t>
            </a:r>
            <a:endParaRPr lang="ru-RU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CAD3D-8EC5-402C-B2D7-2645F5A017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2E2EFA-AD7B-46D8-B24F-0143D5908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3" y="1960207"/>
            <a:ext cx="9245600" cy="11692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97AD4B-C86C-4168-BBAC-CAE9854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313" y="2996952"/>
            <a:ext cx="4354959" cy="250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51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2D39-D9F9-4DB5-93CC-5044CEBB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glassBank</a:t>
            </a:r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3AEA4-0289-4858-8D5A-10A32FCBF2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AD8805-5ED0-4840-ADF8-B4CAEAA6A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55" y="1268760"/>
            <a:ext cx="8139513" cy="34145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4CB360-7C1E-42AC-AD99-4E50221D2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269" y="3885354"/>
            <a:ext cx="2124075" cy="27336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3FC863-92B6-48F1-870B-43F202896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1032" y="5200650"/>
            <a:ext cx="22288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1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аппроксимации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399" y="1524000"/>
            <a:ext cx="7678473" cy="5105400"/>
          </a:xfrm>
        </p:spPr>
        <p:txBody>
          <a:bodyPr>
            <a:normAutofit/>
          </a:bodyPr>
          <a:lstStyle/>
          <a:p>
            <a:r>
              <a:rPr lang="ru-RU" b="1" dirty="0"/>
              <a:t>Аппроксимация</a:t>
            </a:r>
            <a:r>
              <a:rPr lang="ru-RU" dirty="0"/>
              <a:t> – это определение параметров аналитической функции, описывающей набор точек, полученных в результате эксперимента</a:t>
            </a:r>
          </a:p>
          <a:p>
            <a:endParaRPr lang="ru-RU" dirty="0"/>
          </a:p>
          <a:p>
            <a:r>
              <a:rPr lang="ru-RU" dirty="0"/>
              <a:t>Аппроксимирующая функция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pPr lvl="1"/>
            <a:r>
              <a:rPr lang="en-US" i="1" dirty="0"/>
              <a:t>g</a:t>
            </a:r>
            <a:r>
              <a:rPr lang="ru-RU" baseline="-25000" dirty="0"/>
              <a:t>0</a:t>
            </a:r>
            <a:r>
              <a:rPr lang="ru-RU" dirty="0"/>
              <a:t>, </a:t>
            </a:r>
            <a:r>
              <a:rPr lang="en-US" i="1" dirty="0"/>
              <a:t>g</a:t>
            </a:r>
            <a:r>
              <a:rPr lang="ru-RU" baseline="-25000" dirty="0"/>
              <a:t>1</a:t>
            </a:r>
            <a:r>
              <a:rPr lang="ru-RU" dirty="0"/>
              <a:t>, …, </a:t>
            </a:r>
            <a:r>
              <a:rPr lang="en-US" i="1" dirty="0"/>
              <a:t>g</a:t>
            </a:r>
            <a:r>
              <a:rPr lang="ru-RU" baseline="-25000" dirty="0"/>
              <a:t>m</a:t>
            </a:r>
            <a:r>
              <a:rPr lang="ru-RU" dirty="0"/>
              <a:t> – базисные функции</a:t>
            </a:r>
          </a:p>
          <a:p>
            <a:pPr lvl="1"/>
            <a:r>
              <a:rPr lang="ru-RU" i="1" dirty="0"/>
              <a:t>с</a:t>
            </a:r>
            <a:r>
              <a:rPr lang="ru-RU" baseline="-25000" dirty="0"/>
              <a:t>0</a:t>
            </a:r>
            <a:r>
              <a:rPr lang="ru-RU" dirty="0"/>
              <a:t>, </a:t>
            </a:r>
            <a:r>
              <a:rPr lang="ru-RU" i="1" dirty="0"/>
              <a:t>с</a:t>
            </a:r>
            <a:r>
              <a:rPr lang="ru-RU" baseline="-25000" dirty="0"/>
              <a:t>1</a:t>
            </a:r>
            <a:r>
              <a:rPr lang="ru-RU" dirty="0"/>
              <a:t>, …, </a:t>
            </a:r>
            <a:r>
              <a:rPr lang="ru-RU" i="1" dirty="0" err="1"/>
              <a:t>с</a:t>
            </a:r>
            <a:r>
              <a:rPr lang="ru-RU" baseline="-25000" dirty="0" err="1"/>
              <a:t>m</a:t>
            </a:r>
            <a:r>
              <a:rPr lang="ru-RU" dirty="0"/>
              <a:t> – коэффициенты</a:t>
            </a:r>
          </a:p>
          <a:p>
            <a:pPr lvl="1"/>
            <a:endParaRPr lang="en-US" dirty="0"/>
          </a:p>
          <a:p>
            <a:r>
              <a:rPr lang="ru-RU" dirty="0"/>
              <a:t>Степенной полином: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613319"/>
              </p:ext>
            </p:extLst>
          </p:nvPr>
        </p:nvGraphicFramePr>
        <p:xfrm>
          <a:off x="8313822" y="1700808"/>
          <a:ext cx="1224136" cy="2228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3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ru-RU" sz="1800" i="1" baseline="-25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1800" i="1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ru-RU" sz="1800" i="1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1800" i="1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ru-RU" sz="1800" i="1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1800" i="1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18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ru-RU" sz="1800" i="1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1800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1800" i="1" baseline="-25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18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6" name="Canvas 75"/>
          <p:cNvGrpSpPr/>
          <p:nvPr/>
        </p:nvGrpSpPr>
        <p:grpSpPr>
          <a:xfrm>
            <a:off x="6535291" y="4519885"/>
            <a:ext cx="3170237" cy="2149475"/>
            <a:chOff x="0" y="0"/>
            <a:chExt cx="3169920" cy="2149475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3169920" cy="214947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8" name="Text Box 197"/>
            <p:cNvSpPr txBox="1">
              <a:spLocks noChangeArrowheads="1"/>
            </p:cNvSpPr>
            <p:nvPr/>
          </p:nvSpPr>
          <p:spPr bwMode="auto">
            <a:xfrm>
              <a:off x="909955" y="1031875"/>
              <a:ext cx="569595" cy="318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lnSpc>
                  <a:spcPct val="110000"/>
                </a:lnSpc>
                <a:spcAft>
                  <a:spcPts val="0"/>
                </a:spcAft>
              </a:pPr>
              <a:r>
                <a:rPr lang="ru-RU" sz="1400" i="1" dirty="0">
                  <a:effectLst/>
                  <a:latin typeface="Times New Roman"/>
                  <a:ea typeface="Times New Roman"/>
                </a:rPr>
                <a:t>f</a:t>
              </a:r>
              <a:r>
                <a:rPr lang="ru-RU" sz="1400" dirty="0">
                  <a:effectLst/>
                  <a:latin typeface="Times New Roman"/>
                  <a:ea typeface="Times New Roman"/>
                </a:rPr>
                <a:t>(</a:t>
              </a:r>
              <a:r>
                <a:rPr lang="ru-RU" sz="1400" i="1" dirty="0">
                  <a:effectLst/>
                  <a:latin typeface="Times New Roman"/>
                  <a:ea typeface="Times New Roman"/>
                </a:rPr>
                <a:t>x</a:t>
              </a:r>
              <a:r>
                <a:rPr lang="ru-RU" sz="1400" dirty="0">
                  <a:effectLst/>
                  <a:latin typeface="Times New Roman"/>
                  <a:ea typeface="Times New Roman"/>
                </a:rPr>
                <a:t>)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9525" y="190754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4305" y="183070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351155" y="197866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530860" y="181610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749935" y="173926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009650" y="190754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086485" y="173926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1360805" y="173926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522095" y="152781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726565" y="160464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9525" y="9525"/>
              <a:ext cx="3025140" cy="1974850"/>
            </a:xfrm>
            <a:custGeom>
              <a:avLst/>
              <a:gdLst>
                <a:gd name="T0" fmla="*/ 0 w 4764"/>
                <a:gd name="T1" fmla="*/ 3110 h 3110"/>
                <a:gd name="T2" fmla="*/ 2123 w 4764"/>
                <a:gd name="T3" fmla="*/ 2764 h 3110"/>
                <a:gd name="T4" fmla="*/ 3504 w 4764"/>
                <a:gd name="T5" fmla="*/ 1811 h 3110"/>
                <a:gd name="T6" fmla="*/ 4764 w 4764"/>
                <a:gd name="T7" fmla="*/ 0 h 3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4" h="3110">
                  <a:moveTo>
                    <a:pt x="0" y="3110"/>
                  </a:moveTo>
                  <a:cubicBezTo>
                    <a:pt x="769" y="3045"/>
                    <a:pt x="1539" y="2980"/>
                    <a:pt x="2123" y="2764"/>
                  </a:cubicBezTo>
                  <a:cubicBezTo>
                    <a:pt x="2707" y="2548"/>
                    <a:pt x="3064" y="2272"/>
                    <a:pt x="3504" y="1811"/>
                  </a:cubicBezTo>
                  <a:cubicBezTo>
                    <a:pt x="3944" y="1350"/>
                    <a:pt x="4554" y="302"/>
                    <a:pt x="4764" y="0"/>
                  </a:cubicBezTo>
                </a:path>
              </a:pathLst>
            </a:custGeom>
            <a:noFill/>
            <a:ln w="19050" cmpd="sng">
              <a:solidFill>
                <a:srgbClr val="1F49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931670" y="148209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2085340" y="118427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2253615" y="110744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2399665" y="83248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476500" y="60198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2607945" y="52514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823845" y="33528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851150" y="13652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3007995" y="6604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26383"/>
              </p:ext>
            </p:extLst>
          </p:nvPr>
        </p:nvGraphicFramePr>
        <p:xfrm>
          <a:off x="1134938" y="3645024"/>
          <a:ext cx="54483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1" name="Формула" r:id="rId3" imgW="3632200" imgH="241300" progId="Equation.3">
                  <p:embed/>
                </p:oleObj>
              </mc:Choice>
              <mc:Fallback>
                <p:oleObj name="Формула" r:id="rId3" imgW="3632200" imgH="241300" progId="Equation.3">
                  <p:embed/>
                  <p:pic>
                    <p:nvPicPr>
                      <p:cNvPr id="0" name="Object 2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4938" y="3645024"/>
                        <a:ext cx="54483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679208"/>
              </p:ext>
            </p:extLst>
          </p:nvPr>
        </p:nvGraphicFramePr>
        <p:xfrm>
          <a:off x="5790407" y="4196176"/>
          <a:ext cx="1275797" cy="323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2" name="Формула" r:id="rId5" imgW="850531" imgH="215806" progId="Equation.3">
                  <p:embed/>
                </p:oleObj>
              </mc:Choice>
              <mc:Fallback>
                <p:oleObj name="Формула" r:id="rId5" imgW="850531" imgH="215806" progId="Equation.3">
                  <p:embed/>
                  <p:pic>
                    <p:nvPicPr>
                      <p:cNvPr id="0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0407" y="4196176"/>
                        <a:ext cx="1275797" cy="323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513617"/>
              </p:ext>
            </p:extLst>
          </p:nvPr>
        </p:nvGraphicFramePr>
        <p:xfrm>
          <a:off x="992560" y="5485085"/>
          <a:ext cx="44577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3" name="Формула" r:id="rId7" imgW="2971800" imgH="292100" progId="Equation.3">
                  <p:embed/>
                </p:oleObj>
              </mc:Choice>
              <mc:Fallback>
                <p:oleObj name="Формула" r:id="rId7" imgW="2971800" imgH="292100" progId="Equation.3">
                  <p:embed/>
                  <p:pic>
                    <p:nvPicPr>
                      <p:cNvPr id="0" name="Object 2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560" y="5485085"/>
                        <a:ext cx="44577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774758"/>
              </p:ext>
            </p:extLst>
          </p:nvPr>
        </p:nvGraphicFramePr>
        <p:xfrm>
          <a:off x="4016896" y="6103716"/>
          <a:ext cx="1275797" cy="323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4" name="Формула" r:id="rId9" imgW="850531" imgH="215806" progId="Equation.3">
                  <p:embed/>
                </p:oleObj>
              </mc:Choice>
              <mc:Fallback>
                <p:oleObj name="Формула" r:id="rId9" imgW="850531" imgH="21580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896" y="6103716"/>
                        <a:ext cx="1275797" cy="323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352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линейных алгебраических уравнений (СЛАУ)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Система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/>
              <a:t> линейных алгебраических уравнений с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dirty="0"/>
              <a:t> неизвестными (СЛАУ):	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lvl="1"/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/>
              <a:t> </a:t>
            </a:r>
            <a:r>
              <a:rPr lang="en-US" dirty="0"/>
              <a:t>-</a:t>
            </a:r>
            <a:r>
              <a:rPr lang="ru-RU" dirty="0"/>
              <a:t> количество уравнений</a:t>
            </a:r>
          </a:p>
          <a:p>
            <a:pPr lvl="1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/>
              <a:t> </a:t>
            </a:r>
            <a:r>
              <a:rPr lang="en-US" dirty="0"/>
              <a:t>- </a:t>
            </a:r>
            <a:r>
              <a:rPr lang="ru-RU" dirty="0"/>
              <a:t>количество неизвестных</a:t>
            </a:r>
            <a:endParaRPr lang="en-US" dirty="0"/>
          </a:p>
          <a:p>
            <a:pPr lvl="1"/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/>
              <a:t>, </a:t>
            </a:r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/>
              <a:t>, …, </a:t>
            </a:r>
            <a:r>
              <a:rPr lang="ru-RU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/>
              <a:t> </a:t>
            </a:r>
            <a:r>
              <a:rPr lang="en-US" dirty="0"/>
              <a:t>-</a:t>
            </a:r>
            <a:r>
              <a:rPr lang="ru-RU" dirty="0"/>
              <a:t> неизвестные, которые надо определить</a:t>
            </a:r>
            <a:endParaRPr lang="en-US" dirty="0"/>
          </a:p>
          <a:p>
            <a:pPr lvl="1"/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dirty="0"/>
              <a:t>, </a:t>
            </a:r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/>
              <a:t>, …, </a:t>
            </a:r>
            <a:r>
              <a:rPr lang="ru-RU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dirty="0"/>
              <a:t> </a:t>
            </a:r>
            <a:r>
              <a:rPr lang="en-US" dirty="0"/>
              <a:t>-</a:t>
            </a:r>
            <a:r>
              <a:rPr lang="ru-RU" dirty="0"/>
              <a:t> коэффициенты системы</a:t>
            </a:r>
            <a:endParaRPr lang="en-US" dirty="0"/>
          </a:p>
          <a:p>
            <a:pPr lvl="1"/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/>
              <a:t>, </a:t>
            </a:r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/>
              <a:t>, … </a:t>
            </a:r>
            <a:r>
              <a:rPr lang="ru-RU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/>
              <a:t> </a:t>
            </a:r>
            <a:r>
              <a:rPr lang="en-US" dirty="0"/>
              <a:t>-</a:t>
            </a:r>
            <a:r>
              <a:rPr lang="ru-RU" dirty="0"/>
              <a:t> свободные члены </a:t>
            </a:r>
            <a:r>
              <a:rPr lang="en-US" dirty="0"/>
              <a:t>(</a:t>
            </a:r>
            <a:r>
              <a:rPr lang="ru-RU" dirty="0"/>
              <a:t>известны)</a:t>
            </a:r>
          </a:p>
          <a:p>
            <a:pPr lvl="1"/>
            <a:endParaRPr lang="ru-RU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534186"/>
              </p:ext>
            </p:extLst>
          </p:nvPr>
        </p:nvGraphicFramePr>
        <p:xfrm>
          <a:off x="1280592" y="2276872"/>
          <a:ext cx="2938462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9" name="Формула" r:id="rId3" imgW="2323800" imgH="1079280" progId="Equation.3">
                  <p:embed/>
                </p:oleObj>
              </mc:Choice>
              <mc:Fallback>
                <p:oleObj name="Формула" r:id="rId3" imgW="2323800" imgH="1079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592" y="2276872"/>
                        <a:ext cx="2938462" cy="136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141306"/>
              </p:ext>
            </p:extLst>
          </p:nvPr>
        </p:nvGraphicFramePr>
        <p:xfrm>
          <a:off x="5923543" y="2348880"/>
          <a:ext cx="3493953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0" name="Формула" r:id="rId5" imgW="2667000" imgH="1079500" progId="Equation.3">
                  <p:embed/>
                </p:oleObj>
              </mc:Choice>
              <mc:Fallback>
                <p:oleObj name="Формула" r:id="rId5" imgW="2667000" imgH="1079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3543" y="2348880"/>
                        <a:ext cx="3493953" cy="1440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45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СЛАУ в матричной форме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lvl="1"/>
            <a:endParaRPr lang="ru-RU" dirty="0"/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A</a:t>
            </a:r>
            <a:r>
              <a:rPr lang="en-US" dirty="0"/>
              <a:t> </a:t>
            </a:r>
            <a:r>
              <a:rPr lang="ru-RU" dirty="0"/>
              <a:t>- матрица системы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X</a:t>
            </a:r>
            <a:r>
              <a:rPr lang="en-US" dirty="0"/>
              <a:t> </a:t>
            </a:r>
            <a:r>
              <a:rPr lang="ru-RU" dirty="0"/>
              <a:t>- столбец неизвестных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B</a:t>
            </a:r>
            <a:r>
              <a:rPr lang="ru-RU" dirty="0"/>
              <a:t> - столбец свободных членов</a:t>
            </a:r>
          </a:p>
          <a:p>
            <a:pPr lvl="1"/>
            <a:endParaRPr lang="ru-RU" dirty="0"/>
          </a:p>
          <a:p>
            <a:r>
              <a:rPr lang="ru-RU" dirty="0"/>
              <a:t>Решение СЛАУ  (матрица системы квадратная, и ее определитель ≠0):</a:t>
            </a:r>
          </a:p>
          <a:p>
            <a:pPr lvl="1"/>
            <a:r>
              <a:rPr lang="ru-RU" b="1" dirty="0"/>
              <a:t>Метод </a:t>
            </a:r>
            <a:r>
              <a:rPr lang="ru-RU" b="1" dirty="0" err="1"/>
              <a:t>Крамера</a:t>
            </a:r>
            <a:r>
              <a:rPr lang="ru-RU" b="1" dirty="0"/>
              <a:t> </a:t>
            </a:r>
            <a:r>
              <a:rPr lang="ru-RU" dirty="0"/>
              <a:t>– вычисление определителей матрицы</a:t>
            </a:r>
          </a:p>
          <a:p>
            <a:pPr lvl="1"/>
            <a:r>
              <a:rPr lang="ru-RU" b="1" dirty="0"/>
              <a:t>Метод Гаусса </a:t>
            </a:r>
            <a:r>
              <a:rPr lang="ru-RU" dirty="0"/>
              <a:t>– последовательное исключение переменных</a:t>
            </a:r>
          </a:p>
          <a:p>
            <a:pPr lvl="1"/>
            <a:r>
              <a:rPr lang="ru-RU" b="1" dirty="0"/>
              <a:t>Метод обратной матрицы </a:t>
            </a:r>
            <a:r>
              <a:rPr lang="ru-RU" dirty="0"/>
              <a:t>– метод решения через обратную матрицу</a:t>
            </a:r>
          </a:p>
          <a:p>
            <a:endParaRPr lang="ru-RU" dirty="0"/>
          </a:p>
          <a:p>
            <a:pPr lvl="1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283084"/>
              </p:ext>
            </p:extLst>
          </p:nvPr>
        </p:nvGraphicFramePr>
        <p:xfrm>
          <a:off x="1125637" y="2032968"/>
          <a:ext cx="1235075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2" name="Формула" r:id="rId3" imgW="698400" imgH="177480" progId="Equation.3">
                  <p:embed/>
                </p:oleObj>
              </mc:Choice>
              <mc:Fallback>
                <p:oleObj name="Формула" r:id="rId3" imgW="698400" imgH="177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637" y="2032968"/>
                        <a:ext cx="1235075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167529"/>
              </p:ext>
            </p:extLst>
          </p:nvPr>
        </p:nvGraphicFramePr>
        <p:xfrm>
          <a:off x="4003675" y="1716088"/>
          <a:ext cx="5456584" cy="1352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3" name="Формула" r:id="rId5" imgW="3797280" imgH="939600" progId="Equation.3">
                  <p:embed/>
                </p:oleObj>
              </mc:Choice>
              <mc:Fallback>
                <p:oleObj name="Формула" r:id="rId5" imgW="3797280" imgH="939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1716088"/>
                        <a:ext cx="5456584" cy="13528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19794"/>
              </p:ext>
            </p:extLst>
          </p:nvPr>
        </p:nvGraphicFramePr>
        <p:xfrm>
          <a:off x="1352600" y="6237312"/>
          <a:ext cx="13255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4" name="Формула" r:id="rId7" imgW="749160" imgH="228600" progId="Equation.3">
                  <p:embed/>
                </p:oleObj>
              </mc:Choice>
              <mc:Fallback>
                <p:oleObj name="Формула" r:id="rId7" imgW="7491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600" y="6237312"/>
                        <a:ext cx="132556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933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аппроксимации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524000"/>
            <a:ext cx="7748984" cy="5105400"/>
          </a:xfrm>
        </p:spPr>
        <p:txBody>
          <a:bodyPr>
            <a:normAutofit/>
          </a:bodyPr>
          <a:lstStyle/>
          <a:p>
            <a:r>
              <a:rPr lang="ru-RU" dirty="0"/>
              <a:t>Имеется набор экспериментальных данных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i="1" baseline="-25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dirty="0"/>
              <a:t>Задача: аппроксимировать экспериментальные данные некоторой функцией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0000"/>
              </a:solidFill>
            </a:endParaRPr>
          </a:p>
          <a:p>
            <a:pPr lvl="1"/>
            <a:r>
              <a:rPr lang="ru-RU" dirty="0"/>
              <a:t>например </a:t>
            </a:r>
          </a:p>
          <a:p>
            <a:pPr lvl="1"/>
            <a:endParaRPr lang="ru-RU" dirty="0"/>
          </a:p>
          <a:p>
            <a:r>
              <a:rPr lang="ru-RU" dirty="0"/>
              <a:t>Составим систему линейных уравнений: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5" name="Picture 4" descr="http://upload.wikimedia.org/wikipedia/commons/thumb/7/75/Linear_least_squares%282%29.svg/220px-Linear_least_squares%282%29.svg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216" y="4005064"/>
            <a:ext cx="2880040" cy="26499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3926"/>
              </p:ext>
            </p:extLst>
          </p:nvPr>
        </p:nvGraphicFramePr>
        <p:xfrm>
          <a:off x="8769424" y="1556792"/>
          <a:ext cx="806376" cy="2011680"/>
        </p:xfrm>
        <a:graphic>
          <a:graphicData uri="http://schemas.openxmlformats.org/drawingml/2006/table">
            <a:tbl>
              <a:tblPr/>
              <a:tblGrid>
                <a:gridCol w="410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ru-RU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ru-RU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1600" b="0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6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600" b="0" i="1" u="none" strike="noStrike" cap="none" normalizeH="0" baseline="-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0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1600" b="0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600" b="0" i="1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1600" b="0" i="1" u="none" strike="noStrike" cap="none" normalizeH="0" baseline="-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807146"/>
              </p:ext>
            </p:extLst>
          </p:nvPr>
        </p:nvGraphicFramePr>
        <p:xfrm>
          <a:off x="1089025" y="4535488"/>
          <a:ext cx="1836738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0" name="Формула" r:id="rId5" imgW="1612800" imgH="1384200" progId="Equation.3">
                  <p:embed/>
                </p:oleObj>
              </mc:Choice>
              <mc:Fallback>
                <p:oleObj name="Формула" r:id="rId5" imgW="1612800" imgH="1384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4535488"/>
                        <a:ext cx="1836738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965222"/>
              </p:ext>
            </p:extLst>
          </p:nvPr>
        </p:nvGraphicFramePr>
        <p:xfrm>
          <a:off x="5235575" y="4862513"/>
          <a:ext cx="906463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1" name="Формула" r:id="rId7" imgW="774360" imgH="799920" progId="Equation.3">
                  <p:embed/>
                </p:oleObj>
              </mc:Choice>
              <mc:Fallback>
                <p:oleObj name="Формула" r:id="rId7" imgW="774360" imgH="7999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4862513"/>
                        <a:ext cx="906463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409190"/>
              </p:ext>
            </p:extLst>
          </p:nvPr>
        </p:nvGraphicFramePr>
        <p:xfrm>
          <a:off x="3579813" y="4568825"/>
          <a:ext cx="939800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2" name="Формула" r:id="rId9" imgW="825480" imgH="1333440" progId="Equation.3">
                  <p:embed/>
                </p:oleObj>
              </mc:Choice>
              <mc:Fallback>
                <p:oleObj name="Формула" r:id="rId9" imgW="825480" imgH="13334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4568825"/>
                        <a:ext cx="939800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998216"/>
              </p:ext>
            </p:extLst>
          </p:nvPr>
        </p:nvGraphicFramePr>
        <p:xfrm>
          <a:off x="2625725" y="2757488"/>
          <a:ext cx="24844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3" name="Формула" r:id="rId11" imgW="1904760" imgH="279360" progId="Equation.3">
                  <p:embed/>
                </p:oleObj>
              </mc:Choice>
              <mc:Fallback>
                <p:oleObj name="Формула" r:id="rId11" imgW="1904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2757488"/>
                        <a:ext cx="248443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792642"/>
              </p:ext>
            </p:extLst>
          </p:nvPr>
        </p:nvGraphicFramePr>
        <p:xfrm>
          <a:off x="1341438" y="4002088"/>
          <a:ext cx="1235298" cy="315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4" name="Формула" r:id="rId13" imgW="698400" imgH="177480" progId="Equation.3">
                  <p:embed/>
                </p:oleObj>
              </mc:Choice>
              <mc:Fallback>
                <p:oleObj name="Формула" r:id="rId13" imgW="69840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4002088"/>
                        <a:ext cx="1235298" cy="3151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90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BDCE7C3-C8F9-4F55-AB18-DCCCAB767FA3}"/>
              </a:ext>
            </a:extLst>
          </p:cNvPr>
          <p:cNvCxnSpPr>
            <a:cxnSpLocks/>
          </p:cNvCxnSpPr>
          <p:nvPr/>
        </p:nvCxnSpPr>
        <p:spPr bwMode="auto">
          <a:xfrm>
            <a:off x="7329264" y="6201365"/>
            <a:ext cx="0" cy="2212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наименьших квадратов (МНК)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524000"/>
            <a:ext cx="8901112" cy="5105400"/>
          </a:xfrm>
        </p:spPr>
        <p:txBody>
          <a:bodyPr>
            <a:normAutofit/>
          </a:bodyPr>
          <a:lstStyle/>
          <a:p>
            <a:pPr lvl="1"/>
            <a:r>
              <a:rPr lang="ru-RU" dirty="0"/>
              <a:t>Для переопределенных СЛАУ (количество уравнений больше количества неизвестных, т.е.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/>
              <a:t>) система не имеет единственного точного решения, но можно найти «оптимальный» вектор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Среднеквадратичное отклонение экспериментальных данных от найденной аппроксимирующей функции было наименьшим:</a:t>
            </a:r>
          </a:p>
          <a:p>
            <a:pPr lvl="1"/>
            <a:endParaRPr lang="ru-RU" dirty="0"/>
          </a:p>
          <a:p>
            <a:pPr marL="457200" lvl="1" indent="0">
              <a:buNone/>
            </a:pPr>
            <a:endParaRPr lang="ru-RU" dirty="0"/>
          </a:p>
          <a:p>
            <a:r>
              <a:rPr lang="ru-RU" dirty="0"/>
              <a:t>В матричной форме: </a:t>
            </a:r>
          </a:p>
          <a:p>
            <a:endParaRPr lang="ru-RU" dirty="0"/>
          </a:p>
          <a:p>
            <a:pPr marL="457200" lvl="1" indent="0">
              <a:buNone/>
            </a:pPr>
            <a:endParaRPr lang="ru-RU" dirty="0"/>
          </a:p>
          <a:p>
            <a:r>
              <a:rPr lang="ru-RU" b="1" dirty="0"/>
              <a:t>Метод наименьших квадратов</a:t>
            </a:r>
            <a:r>
              <a:rPr lang="ru-RU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724071"/>
              </p:ext>
            </p:extLst>
          </p:nvPr>
        </p:nvGraphicFramePr>
        <p:xfrm>
          <a:off x="1136576" y="5949280"/>
          <a:ext cx="255153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6" name="Формула" r:id="rId3" imgW="1587240" imgH="317160" progId="Equation.3">
                  <p:embed/>
                </p:oleObj>
              </mc:Choice>
              <mc:Fallback>
                <p:oleObj name="Формула" r:id="rId3" imgW="158724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576" y="5949280"/>
                        <a:ext cx="2551539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528960"/>
              </p:ext>
            </p:extLst>
          </p:nvPr>
        </p:nvGraphicFramePr>
        <p:xfrm>
          <a:off x="1016000" y="3713163"/>
          <a:ext cx="3432175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7" name="Equation" r:id="rId5" imgW="2273300" imgH="431800" progId="Equation.3">
                  <p:embed/>
                </p:oleObj>
              </mc:Choice>
              <mc:Fallback>
                <p:oleObj name="Equation" r:id="rId5" imgW="2273300" imgH="431800" progId="Equation.3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3713163"/>
                        <a:ext cx="3432175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5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611995"/>
              </p:ext>
            </p:extLst>
          </p:nvPr>
        </p:nvGraphicFramePr>
        <p:xfrm>
          <a:off x="1262063" y="4810125"/>
          <a:ext cx="162401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8" name="Формула" r:id="rId7" imgW="812520" imgH="177480" progId="Equation.3">
                  <p:embed/>
                </p:oleObj>
              </mc:Choice>
              <mc:Fallback>
                <p:oleObj name="Формула" r:id="rId7" imgW="812520" imgH="17748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4810125"/>
                        <a:ext cx="1624012" cy="334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131251"/>
              </p:ext>
            </p:extLst>
          </p:nvPr>
        </p:nvGraphicFramePr>
        <p:xfrm>
          <a:off x="3296816" y="4725144"/>
          <a:ext cx="2876040" cy="66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9" name="Формула" r:id="rId9" imgW="1917360" imgH="444240" progId="Equation.3">
                  <p:embed/>
                </p:oleObj>
              </mc:Choice>
              <mc:Fallback>
                <p:oleObj name="Формула" r:id="rId9" imgW="1917360" imgH="44424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816" y="4725144"/>
                        <a:ext cx="2876040" cy="666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Canvas 75">
            <a:extLst>
              <a:ext uri="{FF2B5EF4-FFF2-40B4-BE49-F238E27FC236}">
                <a16:creationId xmlns:a16="http://schemas.microsoft.com/office/drawing/2014/main" id="{C39D41AB-7029-4E8A-BB0F-F3E030B18D2F}"/>
              </a:ext>
            </a:extLst>
          </p:cNvPr>
          <p:cNvGrpSpPr/>
          <p:nvPr/>
        </p:nvGrpSpPr>
        <p:grpSpPr>
          <a:xfrm>
            <a:off x="6535291" y="4519885"/>
            <a:ext cx="3170237" cy="2149475"/>
            <a:chOff x="0" y="0"/>
            <a:chExt cx="3169920" cy="214947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85910BB-D09C-46E5-A9E5-4547B3ED02EE}"/>
                </a:ext>
              </a:extLst>
            </p:cNvPr>
            <p:cNvSpPr/>
            <p:nvPr/>
          </p:nvSpPr>
          <p:spPr>
            <a:xfrm>
              <a:off x="0" y="0"/>
              <a:ext cx="3169920" cy="214947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16" name="Text Box 197">
              <a:extLst>
                <a:ext uri="{FF2B5EF4-FFF2-40B4-BE49-F238E27FC236}">
                  <a16:creationId xmlns:a16="http://schemas.microsoft.com/office/drawing/2014/main" id="{8DE075FE-8847-4B58-8FDA-7AF78C37F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593" y="1614681"/>
              <a:ext cx="439595" cy="318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lnSpc>
                  <a:spcPct val="110000"/>
                </a:lnSpc>
                <a:spcAft>
                  <a:spcPts val="0"/>
                </a:spcAft>
              </a:pPr>
              <a:r>
                <a:rPr lang="el-GR" sz="1400" b="0" i="1" dirty="0">
                  <a:solidFill>
                    <a:srgbClr val="0070C0"/>
                  </a:solidFill>
                  <a:effectLst/>
                  <a:latin typeface="Times New Roman"/>
                  <a:ea typeface="Times New Roman"/>
                </a:rPr>
                <a:t>ε</a:t>
              </a:r>
              <a:r>
                <a:rPr lang="en-US" sz="1400" b="0" i="1" baseline="-25000" dirty="0" err="1">
                  <a:solidFill>
                    <a:srgbClr val="0070C0"/>
                  </a:solidFill>
                  <a:effectLst/>
                  <a:latin typeface="Times New Roman"/>
                  <a:ea typeface="Times New Roman"/>
                </a:rPr>
                <a:t>i</a:t>
              </a:r>
              <a:endParaRPr lang="en-US" sz="1400" b="0" baseline="-25000" dirty="0">
                <a:solidFill>
                  <a:srgbClr val="0070C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44FA1ED-811A-4C97-857B-944590F4D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5" y="190754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46BB284-07C2-4809-8A5A-B7669D4A2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05" y="183070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643592D-79E5-4EB4-9F0C-C81E26C69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155" y="197866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772359C-CBF6-421A-90BC-5AB5517FA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860" y="181610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952A862-1578-4A32-B30A-33FFF6CAB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" y="1645419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B7788E3-FFA5-4638-B9E1-E6FFF89E9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650" y="2000632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42D9979-C1CA-40BF-8A90-AA6F6D215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85" y="173926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D58E902-9968-47CA-9BA7-3B5A8DCDE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805" y="173926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D8BFFA33-9613-43D3-BDED-6B36E415B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095" y="152781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44B2CCF-23FF-4E40-9578-B67060D79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565" y="160464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A0A5D184-3122-41F5-85CF-9FE9DFA55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" y="9525"/>
              <a:ext cx="3025140" cy="1974850"/>
            </a:xfrm>
            <a:custGeom>
              <a:avLst/>
              <a:gdLst>
                <a:gd name="T0" fmla="*/ 0 w 4764"/>
                <a:gd name="T1" fmla="*/ 3110 h 3110"/>
                <a:gd name="T2" fmla="*/ 2123 w 4764"/>
                <a:gd name="T3" fmla="*/ 2764 h 3110"/>
                <a:gd name="T4" fmla="*/ 3504 w 4764"/>
                <a:gd name="T5" fmla="*/ 1811 h 3110"/>
                <a:gd name="T6" fmla="*/ 4764 w 4764"/>
                <a:gd name="T7" fmla="*/ 0 h 3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4" h="3110">
                  <a:moveTo>
                    <a:pt x="0" y="3110"/>
                  </a:moveTo>
                  <a:cubicBezTo>
                    <a:pt x="769" y="3045"/>
                    <a:pt x="1539" y="2980"/>
                    <a:pt x="2123" y="2764"/>
                  </a:cubicBezTo>
                  <a:cubicBezTo>
                    <a:pt x="2707" y="2548"/>
                    <a:pt x="3064" y="2272"/>
                    <a:pt x="3504" y="1811"/>
                  </a:cubicBezTo>
                  <a:cubicBezTo>
                    <a:pt x="3944" y="1350"/>
                    <a:pt x="4554" y="302"/>
                    <a:pt x="4764" y="0"/>
                  </a:cubicBezTo>
                </a:path>
              </a:pathLst>
            </a:custGeom>
            <a:noFill/>
            <a:ln w="19050" cmpd="sng">
              <a:solidFill>
                <a:srgbClr val="1F49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AE72DC0-1A4A-46E3-86A7-75C551D38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670" y="148209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5D69134-4761-4208-B7C6-6DB48B09F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340" y="118427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0830575-E335-497B-8ADD-16C634FCC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615" y="110744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4615A38-ACDE-4C68-856F-333D80742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9665" y="83248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6B39AC2-C9A3-462D-B60D-7D8B902CF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500" y="60198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0651709-1C59-4622-844E-D62C7C165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7945" y="52514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C621202-7A85-4270-A55D-5AD7A1325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3845" y="33528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763D1DC-20AF-4452-905D-59DF1267C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150" y="136525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E5B3B11-2E3B-4777-8FCF-3FBF5251B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7995" y="66040"/>
              <a:ext cx="76835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040C0F-B1EC-4C83-AEB3-97EDE70A9512}"/>
              </a:ext>
            </a:extLst>
          </p:cNvPr>
          <p:cNvCxnSpPr>
            <a:cxnSpLocks/>
            <a:endCxn id="23" idx="0"/>
          </p:cNvCxnSpPr>
          <p:nvPr/>
        </p:nvCxnSpPr>
        <p:spPr bwMode="auto">
          <a:xfrm>
            <a:off x="7583392" y="6363609"/>
            <a:ext cx="72" cy="1569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 Box 197">
            <a:extLst>
              <a:ext uri="{FF2B5EF4-FFF2-40B4-BE49-F238E27FC236}">
                <a16:creationId xmlns:a16="http://schemas.microsoft.com/office/drawing/2014/main" id="{CEEDC9E6-82FB-4BE3-A9F5-494A00F06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697" y="6286966"/>
            <a:ext cx="439639" cy="318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lnSpc>
                <a:spcPct val="110000"/>
              </a:lnSpc>
              <a:spcAft>
                <a:spcPts val="0"/>
              </a:spcAft>
            </a:pPr>
            <a:r>
              <a:rPr lang="el-GR" sz="1400" b="0" i="1" dirty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ε</a:t>
            </a:r>
            <a:r>
              <a:rPr lang="en-US" sz="1400" b="0" i="1" baseline="-25000" dirty="0" err="1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i</a:t>
            </a:r>
            <a:endParaRPr lang="en-US" sz="1400" b="0" baseline="-250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4668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Взвешенный метод наименьших квадратов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Разные уравнения системы (разные точки экспериментально полученных данных) имеют разный вес, пропорциональный погрешности каждой точки:</a:t>
            </a:r>
            <a:endParaRPr lang="en-US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В матричном виде:</a:t>
            </a:r>
          </a:p>
          <a:p>
            <a:pPr lvl="1"/>
            <a:endParaRPr lang="ru-RU" dirty="0"/>
          </a:p>
          <a:p>
            <a:pPr lvl="1"/>
            <a:endParaRPr lang="ru-RU" dirty="0"/>
          </a:p>
          <a:p>
            <a:pPr lvl="1"/>
            <a:r>
              <a:rPr lang="ru-RU" dirty="0"/>
              <a:t>где </a:t>
            </a:r>
            <a:r>
              <a:rPr lang="ru-RU" b="1" dirty="0"/>
              <a:t>W</a:t>
            </a:r>
            <a:r>
              <a:rPr lang="ru-RU" dirty="0"/>
              <a:t> — диагональная матрица весов: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322884"/>
              </p:ext>
            </p:extLst>
          </p:nvPr>
        </p:nvGraphicFramePr>
        <p:xfrm>
          <a:off x="1064568" y="2780928"/>
          <a:ext cx="83501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8" name="Формула" r:id="rId3" imgW="660113" imgH="495085" progId="Equation.3">
                  <p:embed/>
                </p:oleObj>
              </mc:Choice>
              <mc:Fallback>
                <p:oleObj name="Формула" r:id="rId3" imgW="660113" imgH="495085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568" y="2780928"/>
                        <a:ext cx="835016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224117"/>
              </p:ext>
            </p:extLst>
          </p:nvPr>
        </p:nvGraphicFramePr>
        <p:xfrm>
          <a:off x="1208584" y="4005064"/>
          <a:ext cx="407970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9" name="Формула" r:id="rId5" imgW="2489200" imgH="317500" progId="Equation.3">
                  <p:embed/>
                </p:oleObj>
              </mc:Choice>
              <mc:Fallback>
                <p:oleObj name="Формула" r:id="rId5" imgW="2489200" imgH="3175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584" y="4005064"/>
                        <a:ext cx="4079704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/>
              <p:cNvSpPr txBox="1"/>
              <p:nvPr/>
            </p:nvSpPr>
            <p:spPr bwMode="auto">
              <a:xfrm>
                <a:off x="1303338" y="5084763"/>
                <a:ext cx="3865686" cy="1544637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𝐖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ru-RU" sz="1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ru-RU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...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...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...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...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...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...</m:t>
                                </m:r>
                              </m:e>
                            </m:mr>
                            <m:mr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...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1800" dirty="0"/>
              </a:p>
            </p:txBody>
          </p:sp>
        </mc:Choice>
        <mc:Fallback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03338" y="5084763"/>
                <a:ext cx="3865686" cy="15446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36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Аппроксимация зависимости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Дисперсионная формула - это аппроксимация, позволяющая описывать зависимость показателя преломления от длины волны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68938" lvl="1"/>
            <a:r>
              <a:rPr lang="ru-RU" dirty="0"/>
              <a:t>Для каждой оптической среды определяется набор коэффициентов, значения которых позволяют восстанавливать показатель преломления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70674" name="Picture 18" descr="&amp;gcy;&amp;rcy;&amp;acy;&amp;fcy;&amp;icy;&amp;k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28" y="2852936"/>
            <a:ext cx="5174940" cy="344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8160" y="6309320"/>
            <a:ext cx="6075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/>
              <a:t>Пример графика дисперсии для стекла К8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33408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Дисперсионные формулы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Формула </a:t>
            </a:r>
            <a:r>
              <a:rPr lang="ru-RU" dirty="0" err="1"/>
              <a:t>Герцбергера</a:t>
            </a:r>
            <a:endParaRPr lang="en-US" dirty="0"/>
          </a:p>
          <a:p>
            <a:pPr lvl="1"/>
            <a:endParaRPr lang="ru-RU" dirty="0"/>
          </a:p>
          <a:p>
            <a:pPr lvl="1"/>
            <a:endParaRPr lang="ru-RU" dirty="0"/>
          </a:p>
          <a:p>
            <a:r>
              <a:rPr lang="ru-RU" dirty="0"/>
              <a:t>Формула </a:t>
            </a:r>
            <a:r>
              <a:rPr lang="ru-RU" dirty="0" err="1"/>
              <a:t>Зелмейера</a:t>
            </a:r>
            <a:endParaRPr lang="ru-RU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ru-RU" dirty="0"/>
              <a:t>Формула </a:t>
            </a:r>
            <a:r>
              <a:rPr lang="ru-RU" dirty="0" err="1"/>
              <a:t>Шотта</a:t>
            </a:r>
            <a:endParaRPr lang="en-US" dirty="0"/>
          </a:p>
          <a:p>
            <a:pPr lvl="1"/>
            <a:endParaRPr lang="ru-RU" dirty="0"/>
          </a:p>
          <a:p>
            <a:pPr lvl="1"/>
            <a:endParaRPr lang="ru-RU" dirty="0"/>
          </a:p>
          <a:p>
            <a:r>
              <a:rPr lang="ru-RU" dirty="0"/>
              <a:t>Формула Резника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566898"/>
              </p:ext>
            </p:extLst>
          </p:nvPr>
        </p:nvGraphicFramePr>
        <p:xfrm>
          <a:off x="982827" y="2060846"/>
          <a:ext cx="4208756" cy="36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75" name="Формула" r:id="rId3" imgW="3225800" imgH="279400" progId="Equation.3">
                  <p:embed/>
                </p:oleObj>
              </mc:Choice>
              <mc:Fallback>
                <p:oleObj name="Формула" r:id="rId3" imgW="3225800" imgH="27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827" y="2060846"/>
                        <a:ext cx="4208756" cy="360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403499"/>
              </p:ext>
            </p:extLst>
          </p:nvPr>
        </p:nvGraphicFramePr>
        <p:xfrm>
          <a:off x="6969224" y="2132855"/>
          <a:ext cx="1551900" cy="36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76" name="Формула" r:id="rId5" imgW="1193800" imgH="279400" progId="Equation.3">
                  <p:embed/>
                </p:oleObj>
              </mc:Choice>
              <mc:Fallback>
                <p:oleObj name="Формула" r:id="rId5" imgW="1193800" imgH="279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224" y="2132855"/>
                        <a:ext cx="1551900" cy="360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694930"/>
              </p:ext>
            </p:extLst>
          </p:nvPr>
        </p:nvGraphicFramePr>
        <p:xfrm>
          <a:off x="5422783" y="2060848"/>
          <a:ext cx="1224137" cy="385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77" name="Формула" r:id="rId7" imgW="1054100" imgH="330200" progId="Equation.3">
                  <p:embed/>
                </p:oleObj>
              </mc:Choice>
              <mc:Fallback>
                <p:oleObj name="Формула" r:id="rId7" imgW="1054100" imgH="330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783" y="2060848"/>
                        <a:ext cx="1224137" cy="3859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757291"/>
              </p:ext>
            </p:extLst>
          </p:nvPr>
        </p:nvGraphicFramePr>
        <p:xfrm>
          <a:off x="957321" y="3069032"/>
          <a:ext cx="3039590" cy="6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78" name="Формула" r:id="rId9" imgW="2768400" imgH="596880" progId="Equation.3">
                  <p:embed/>
                </p:oleObj>
              </mc:Choice>
              <mc:Fallback>
                <p:oleObj name="Формула" r:id="rId9" imgW="2768400" imgH="596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321" y="3069032"/>
                        <a:ext cx="3039590" cy="6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290164"/>
              </p:ext>
            </p:extLst>
          </p:nvPr>
        </p:nvGraphicFramePr>
        <p:xfrm>
          <a:off x="981930" y="4185144"/>
          <a:ext cx="2934041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79" name="Формула" r:id="rId11" imgW="2730240" imgH="507960" progId="Equation.3">
                  <p:embed/>
                </p:oleObj>
              </mc:Choice>
              <mc:Fallback>
                <p:oleObj name="Формула" r:id="rId11" imgW="27302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930" y="4185144"/>
                        <a:ext cx="2934041" cy="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843743"/>
              </p:ext>
            </p:extLst>
          </p:nvPr>
        </p:nvGraphicFramePr>
        <p:xfrm>
          <a:off x="997715" y="5301208"/>
          <a:ext cx="5959040" cy="3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0" name="Формула" r:id="rId13" imgW="5079960" imgH="279360" progId="Equation.3">
                  <p:embed/>
                </p:oleObj>
              </mc:Choice>
              <mc:Fallback>
                <p:oleObj name="Формула" r:id="rId13" imgW="50799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715" y="5301208"/>
                        <a:ext cx="5959040" cy="3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503590"/>
              </p:ext>
            </p:extLst>
          </p:nvPr>
        </p:nvGraphicFramePr>
        <p:xfrm>
          <a:off x="998651" y="5733256"/>
          <a:ext cx="977760" cy="444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1" name="Формула" r:id="rId15" imgW="977760" imgH="444240" progId="Equation.3">
                  <p:embed/>
                </p:oleObj>
              </mc:Choice>
              <mc:Fallback>
                <p:oleObj name="Формула" r:id="rId15" imgW="977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651" y="5733256"/>
                        <a:ext cx="977760" cy="4442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593859"/>
              </p:ext>
            </p:extLst>
          </p:nvPr>
        </p:nvGraphicFramePr>
        <p:xfrm>
          <a:off x="2291862" y="5733256"/>
          <a:ext cx="901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2" name="Формула" r:id="rId17" imgW="901440" imgH="507960" progId="Equation.3">
                  <p:embed/>
                </p:oleObj>
              </mc:Choice>
              <mc:Fallback>
                <p:oleObj name="Формула" r:id="rId17" imgW="9014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1862" y="5733256"/>
                        <a:ext cx="9017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815695"/>
              </p:ext>
            </p:extLst>
          </p:nvPr>
        </p:nvGraphicFramePr>
        <p:xfrm>
          <a:off x="3509013" y="5733256"/>
          <a:ext cx="1333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3" name="Формула" r:id="rId19" imgW="1333440" imgH="444240" progId="Equation.3">
                  <p:embed/>
                </p:oleObj>
              </mc:Choice>
              <mc:Fallback>
                <p:oleObj name="Формула" r:id="rId19" imgW="1333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013" y="5733256"/>
                        <a:ext cx="13335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045138"/>
              </p:ext>
            </p:extLst>
          </p:nvPr>
        </p:nvGraphicFramePr>
        <p:xfrm>
          <a:off x="5157964" y="5733256"/>
          <a:ext cx="1270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4" name="Формула" r:id="rId21" imgW="1269720" imgH="444240" progId="Equation.3">
                  <p:embed/>
                </p:oleObj>
              </mc:Choice>
              <mc:Fallback>
                <p:oleObj name="Формула" r:id="rId21" imgW="1269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964" y="5733256"/>
                        <a:ext cx="1270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180508"/>
              </p:ext>
            </p:extLst>
          </p:nvPr>
        </p:nvGraphicFramePr>
        <p:xfrm>
          <a:off x="6743415" y="5733256"/>
          <a:ext cx="1206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5" name="Формула" r:id="rId23" imgW="1206360" imgH="507960" progId="Equation.3">
                  <p:embed/>
                </p:oleObj>
              </mc:Choice>
              <mc:Fallback>
                <p:oleObj name="Формула" r:id="rId23" imgW="12063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415" y="5733256"/>
                        <a:ext cx="1206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663841"/>
              </p:ext>
            </p:extLst>
          </p:nvPr>
        </p:nvGraphicFramePr>
        <p:xfrm>
          <a:off x="8265368" y="5733256"/>
          <a:ext cx="1168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6" name="Формула" r:id="rId25" imgW="1168200" imgH="507960" progId="Equation.3">
                  <p:embed/>
                </p:oleObj>
              </mc:Choice>
              <mc:Fallback>
                <p:oleObj name="Формула" r:id="rId25" imgW="11682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5368" y="5733256"/>
                        <a:ext cx="11684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122038"/>
              </p:ext>
            </p:extLst>
          </p:nvPr>
        </p:nvGraphicFramePr>
        <p:xfrm>
          <a:off x="992560" y="6237312"/>
          <a:ext cx="927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7" name="Формула" r:id="rId27" imgW="927000" imgH="495000" progId="Equation.3">
                  <p:embed/>
                </p:oleObj>
              </mc:Choice>
              <mc:Fallback>
                <p:oleObj name="Формула" r:id="rId27" imgW="9270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560" y="6237312"/>
                        <a:ext cx="9271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531986"/>
              </p:ext>
            </p:extLst>
          </p:nvPr>
        </p:nvGraphicFramePr>
        <p:xfrm>
          <a:off x="2278224" y="6237312"/>
          <a:ext cx="130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8" name="Формула" r:id="rId29" imgW="1307880" imgH="482400" progId="Equation.3">
                  <p:embed/>
                </p:oleObj>
              </mc:Choice>
              <mc:Fallback>
                <p:oleObj name="Формула" r:id="rId29" imgW="1307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224" y="6237312"/>
                        <a:ext cx="1308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78936"/>
              </p:ext>
            </p:extLst>
          </p:nvPr>
        </p:nvGraphicFramePr>
        <p:xfrm>
          <a:off x="3944888" y="6237312"/>
          <a:ext cx="1270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9" name="Формула" r:id="rId31" imgW="1269720" imgH="482400" progId="Equation.3">
                  <p:embed/>
                </p:oleObj>
              </mc:Choice>
              <mc:Fallback>
                <p:oleObj name="Формула" r:id="rId31" imgW="1269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888" y="6237312"/>
                        <a:ext cx="1270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192673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s_basic_optics">
  <a:themeElements>
    <a:clrScheme name="">
      <a:dk1>
        <a:srgbClr val="40458C"/>
      </a:dk1>
      <a:lt1>
        <a:srgbClr val="FFFFFF"/>
      </a:lt1>
      <a:dk2>
        <a:srgbClr val="0033CC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lectures_basic_opt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s_basic_optics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lectures_basic_optics</Template>
  <TotalTime>3403</TotalTime>
  <Words>647</Words>
  <Application>Microsoft Office PowerPoint</Application>
  <PresentationFormat>A4 Paper (210x297 mm)</PresentationFormat>
  <Paragraphs>194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</vt:lpstr>
      <vt:lpstr>Cambria Math</vt:lpstr>
      <vt:lpstr>Tahoma</vt:lpstr>
      <vt:lpstr>Times New Roman</vt:lpstr>
      <vt:lpstr>Wingdings</vt:lpstr>
      <vt:lpstr>lectures_basic_optics</vt:lpstr>
      <vt:lpstr>Формула</vt:lpstr>
      <vt:lpstr>Microsoft Equation 3.0</vt:lpstr>
      <vt:lpstr>Аппроксимация</vt:lpstr>
      <vt:lpstr>Задача аппроксимации</vt:lpstr>
      <vt:lpstr>Система линейных алгебраических уравнений (СЛАУ)</vt:lpstr>
      <vt:lpstr>СЛАУ в матричной форме</vt:lpstr>
      <vt:lpstr>Пример аппроксимации</vt:lpstr>
      <vt:lpstr>Метод наименьших квадратов (МНК)</vt:lpstr>
      <vt:lpstr>Взвешенный метод наименьших квадратов</vt:lpstr>
      <vt:lpstr>Аппроксимация зависимости n(λ)</vt:lpstr>
      <vt:lpstr>Дисперсионные формулы</vt:lpstr>
      <vt:lpstr>Аппроксимация по формуле Герцбергера</vt:lpstr>
      <vt:lpstr>Матрица весов</vt:lpstr>
      <vt:lpstr>Метод наименьших квадратов</vt:lpstr>
      <vt:lpstr>Лабораторная работа №4</vt:lpstr>
      <vt:lpstr>Результаты</vt:lpstr>
      <vt:lpstr>Matlab</vt:lpstr>
      <vt:lpstr>glassBank</vt:lpstr>
    </vt:vector>
  </TitlesOfParts>
  <Company>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Tatjana Ivanova</dc:creator>
  <cp:lastModifiedBy>Tatyana Ivanova</cp:lastModifiedBy>
  <cp:revision>137</cp:revision>
  <cp:lastPrinted>1601-01-01T00:00:00Z</cp:lastPrinted>
  <dcterms:created xsi:type="dcterms:W3CDTF">2007-01-31T16:06:35Z</dcterms:created>
  <dcterms:modified xsi:type="dcterms:W3CDTF">2021-11-14T17:26:14Z</dcterms:modified>
</cp:coreProperties>
</file>